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aleway"/>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regular.fntdata"/><Relationship Id="rId21" Type="http://schemas.openxmlformats.org/officeDocument/2006/relationships/slide" Target="slides/slide16.xml"/><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Raleway-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cd13d25d2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cd13d25d2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cc25543afb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cc25543afb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cc25543afb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cc25543afb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cc25543afb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cc25543afb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cc25543afb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cc25543afb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d29123a92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d29123a92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d29123a92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d29123a92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cec03461a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cec03461a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cc25543afb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cc25543afb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c7e32a6601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c7e32a6601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cc25543af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cc25543af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cc25543afb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cc25543afb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cc25543afb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cc25543afb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cc25543afb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cc25543afb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cc25543afb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cc25543afb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cc25543afb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cc25543afb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drive.google.com/file/d/1CsclZ5_A-Dc_zUOWnBDnHtJkVuXG9TrD/view?usp=sharing"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7950" y="1429625"/>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CRYPTOGRAPHY with 8086 Assembly</a:t>
            </a:r>
            <a:endParaRPr/>
          </a:p>
        </p:txBody>
      </p:sp>
      <p:sp>
        <p:nvSpPr>
          <p:cNvPr id="87" name="Google Shape;87;p13"/>
          <p:cNvSpPr txBox="1"/>
          <p:nvPr>
            <p:ph idx="1" type="subTitle"/>
          </p:nvPr>
        </p:nvSpPr>
        <p:spPr>
          <a:xfrm>
            <a:off x="727950" y="3322925"/>
            <a:ext cx="7688100" cy="11046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EP-206 Microprocessors and Interfacing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Aditya Singh 2K19/EP/005                                                  Submitted to: Dr. Rishu Chaujar</a:t>
            </a:r>
            <a:endParaRPr/>
          </a:p>
          <a:p>
            <a:pPr indent="0" lvl="0" marL="0" rtl="0" algn="l">
              <a:spcBef>
                <a:spcPts val="0"/>
              </a:spcBef>
              <a:spcAft>
                <a:spcPts val="0"/>
              </a:spcAft>
              <a:buNone/>
            </a:pPr>
            <a:r>
              <a:rPr lang="en"/>
              <a:t>Anshul Satija 2K19/EP/018</a:t>
            </a:r>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CRYPTANALYSIS</a:t>
            </a:r>
            <a:endParaRPr/>
          </a:p>
        </p:txBody>
      </p:sp>
      <p:sp>
        <p:nvSpPr>
          <p:cNvPr id="146" name="Google Shape;146;p22"/>
          <p:cNvSpPr txBox="1"/>
          <p:nvPr>
            <p:ph idx="1" type="body"/>
          </p:nvPr>
        </p:nvSpPr>
        <p:spPr>
          <a:xfrm>
            <a:off x="729450" y="2078875"/>
            <a:ext cx="7688700" cy="2404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t>In order to decipher the message, one needs to determine the shift value used. The English alphabet has only 26 characters, which means the key space is 26. </a:t>
            </a:r>
            <a:endParaRPr sz="1400"/>
          </a:p>
          <a:p>
            <a:pPr indent="0" lvl="0" marL="0" rtl="0" algn="l">
              <a:spcBef>
                <a:spcPts val="1200"/>
              </a:spcBef>
              <a:spcAft>
                <a:spcPts val="0"/>
              </a:spcAft>
              <a:buNone/>
            </a:pPr>
            <a:r>
              <a:rPr lang="en" sz="1400"/>
              <a:t>This means the shift value could be any integer between 0 and 26, but since 0 and 26 would result in no change of plaintext it is realistic to consider the possible keys as {1, 2, … , 25}.</a:t>
            </a:r>
            <a:endParaRPr sz="1400"/>
          </a:p>
          <a:p>
            <a:pPr indent="0" lvl="0" marL="0" rtl="0" algn="l">
              <a:spcBef>
                <a:spcPts val="1200"/>
              </a:spcBef>
              <a:spcAft>
                <a:spcPts val="1200"/>
              </a:spcAft>
              <a:buNone/>
            </a:pPr>
            <a:r>
              <a:rPr lang="en" sz="1400"/>
              <a:t>Brute force attacks are usually the simplest to implement, but have a very low computational efficiency. This, however, is not so bad in the case where our key space is so small. But requires 26! computations.</a:t>
            </a:r>
            <a:endParaRPr sz="1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3"/>
          <p:cNvSpPr txBox="1"/>
          <p:nvPr>
            <p:ph type="title"/>
          </p:nvPr>
        </p:nvSpPr>
        <p:spPr>
          <a:xfrm>
            <a:off x="729450" y="1478275"/>
            <a:ext cx="1623600" cy="6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740"/>
              <a:t>ROT 13 </a:t>
            </a:r>
            <a:endParaRPr sz="2740"/>
          </a:p>
        </p:txBody>
      </p:sp>
      <p:sp>
        <p:nvSpPr>
          <p:cNvPr id="152" name="Google Shape;152;p23"/>
          <p:cNvSpPr txBox="1"/>
          <p:nvPr>
            <p:ph idx="1" type="body"/>
          </p:nvPr>
        </p:nvSpPr>
        <p:spPr>
          <a:xfrm>
            <a:off x="727650" y="2622900"/>
            <a:ext cx="7688700" cy="20649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en"/>
              <a:t>ROT13 cipher(read as – “rotate by 13 places”) is a special case of the Caesar cipher in which the shift is always 13 (i.e. Key = 13).</a:t>
            </a:r>
            <a:endParaRPr/>
          </a:p>
          <a:p>
            <a:pPr indent="0" lvl="0" marL="0" rtl="0" algn="l">
              <a:lnSpc>
                <a:spcPct val="115000"/>
              </a:lnSpc>
              <a:spcBef>
                <a:spcPts val="1200"/>
              </a:spcBef>
              <a:spcAft>
                <a:spcPts val="0"/>
              </a:spcAft>
              <a:buNone/>
            </a:pPr>
            <a:r>
              <a:rPr lang="en"/>
              <a:t>It is a simple letter substitution cipher that replaces a letter with the 13th letter after it in the alphabet.</a:t>
            </a:r>
            <a:endParaRPr/>
          </a:p>
          <a:p>
            <a:pPr indent="0" lvl="0" marL="0" rtl="0" algn="l">
              <a:lnSpc>
                <a:spcPct val="115000"/>
              </a:lnSpc>
              <a:spcBef>
                <a:spcPts val="1200"/>
              </a:spcBef>
              <a:spcAft>
                <a:spcPts val="0"/>
              </a:spcAft>
              <a:buNone/>
            </a:pPr>
            <a:r>
              <a:rPr lang="en"/>
              <a:t>As there are 26 letters (2×13), so the same algorithm can be used for encoding and decoding.</a:t>
            </a:r>
            <a:endParaRPr/>
          </a:p>
          <a:p>
            <a:pPr indent="0" lvl="0" marL="0" rtl="0" algn="l">
              <a:lnSpc>
                <a:spcPct val="115000"/>
              </a:lnSpc>
              <a:spcBef>
                <a:spcPts val="1200"/>
              </a:spcBef>
              <a:spcAft>
                <a:spcPts val="1200"/>
              </a:spcAft>
              <a:buNone/>
            </a:pPr>
            <a:r>
              <a:rPr lang="en"/>
              <a:t>ROT13 is used in online forums as a means of hiding spoilers, punchlines, puzzle solutions, and offensive materials from the casual glance.</a:t>
            </a:r>
            <a:endParaRPr/>
          </a:p>
        </p:txBody>
      </p:sp>
      <p:pic>
        <p:nvPicPr>
          <p:cNvPr id="153" name="Google Shape;153;p23"/>
          <p:cNvPicPr preferRelativeResize="0"/>
          <p:nvPr/>
        </p:nvPicPr>
        <p:blipFill>
          <a:blip r:embed="rId3">
            <a:alphaModFix/>
          </a:blip>
          <a:stretch>
            <a:fillRect/>
          </a:stretch>
        </p:blipFill>
        <p:spPr>
          <a:xfrm>
            <a:off x="4016600" y="845825"/>
            <a:ext cx="3935824" cy="13134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4"/>
          <p:cNvSpPr txBox="1"/>
          <p:nvPr>
            <p:ph idx="1" type="body"/>
          </p:nvPr>
        </p:nvSpPr>
        <p:spPr>
          <a:xfrm>
            <a:off x="727650" y="3683225"/>
            <a:ext cx="7688700" cy="7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Example :</a:t>
            </a:r>
            <a:endParaRPr/>
          </a:p>
          <a:p>
            <a:pPr indent="0" lvl="0" marL="0" rtl="0" algn="l">
              <a:spcBef>
                <a:spcPts val="1200"/>
              </a:spcBef>
              <a:spcAft>
                <a:spcPts val="1200"/>
              </a:spcAft>
              <a:buNone/>
            </a:pPr>
            <a:r>
              <a:rPr lang="en"/>
              <a:t>If a value is greater than 26 than take modulus.</a:t>
            </a:r>
            <a:endParaRPr/>
          </a:p>
        </p:txBody>
      </p:sp>
      <p:pic>
        <p:nvPicPr>
          <p:cNvPr id="159" name="Google Shape;159;p24"/>
          <p:cNvPicPr preferRelativeResize="0"/>
          <p:nvPr/>
        </p:nvPicPr>
        <p:blipFill>
          <a:blip r:embed="rId3">
            <a:alphaModFix/>
          </a:blip>
          <a:stretch>
            <a:fillRect/>
          </a:stretch>
        </p:blipFill>
        <p:spPr>
          <a:xfrm>
            <a:off x="578050" y="1154700"/>
            <a:ext cx="7991475" cy="23050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5"/>
          <p:cNvSpPr txBox="1"/>
          <p:nvPr>
            <p:ph type="title"/>
          </p:nvPr>
        </p:nvSpPr>
        <p:spPr>
          <a:xfrm>
            <a:off x="729450" y="14302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ASSEMBLY PROGRAM </a:t>
            </a:r>
            <a:r>
              <a:rPr lang="en" sz="1111" u="sng">
                <a:solidFill>
                  <a:schemeClr val="hlink"/>
                </a:solidFill>
                <a:hlinkClick r:id="rId3"/>
              </a:rPr>
              <a:t> (CODE LINK)</a:t>
            </a:r>
            <a:endParaRPr sz="1111"/>
          </a:p>
        </p:txBody>
      </p:sp>
      <p:sp>
        <p:nvSpPr>
          <p:cNvPr id="165" name="Google Shape;165;p25"/>
          <p:cNvSpPr txBox="1"/>
          <p:nvPr>
            <p:ph idx="1" type="body"/>
          </p:nvPr>
        </p:nvSpPr>
        <p:spPr>
          <a:xfrm>
            <a:off x="729450" y="2151600"/>
            <a:ext cx="7688700" cy="2520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The program will print out a prompt, then read an input string from the user. Note that the "read" system call does not null-terminate the input string--therefore must use the returned byte count.</a:t>
            </a:r>
            <a:endParaRPr/>
          </a:p>
          <a:p>
            <a:pPr indent="0" lvl="0" marL="0" rtl="0" algn="l">
              <a:spcBef>
                <a:spcPts val="1200"/>
              </a:spcBef>
              <a:spcAft>
                <a:spcPts val="0"/>
              </a:spcAft>
              <a:buNone/>
            </a:pPr>
            <a:r>
              <a:rPr lang="en"/>
              <a:t>The main body of your program will then loop over the characters in the input string, converting the alphabetic characters to their ROT13 equivalents. All non-alphabetic characters (digits, punctuation symbols, etc.) must be left as-is.</a:t>
            </a:r>
            <a:endParaRPr/>
          </a:p>
          <a:p>
            <a:pPr indent="0" lvl="0" marL="0" rtl="0" algn="l">
              <a:spcBef>
                <a:spcPts val="1200"/>
              </a:spcBef>
              <a:spcAft>
                <a:spcPts val="0"/>
              </a:spcAft>
              <a:buNone/>
            </a:pPr>
            <a:r>
              <a:rPr lang="en"/>
              <a:t>Transformed input characters must be stored in successive memory locations. The program stores all transformed input characters before any characters are output.</a:t>
            </a:r>
            <a:endParaRPr/>
          </a:p>
          <a:p>
            <a:pPr indent="0" lvl="0" marL="0" rtl="0" algn="l">
              <a:spcBef>
                <a:spcPts val="1200"/>
              </a:spcBef>
              <a:spcAft>
                <a:spcPts val="1200"/>
              </a:spcAft>
              <a:buNone/>
            </a:pPr>
            <a:r>
              <a:rPr lang="en"/>
              <a:t>The program  works for any inputs 'A' through 'Z</a:t>
            </a:r>
            <a:r>
              <a:rPr lang="en"/>
              <a:t>'</a:t>
            </a:r>
            <a:r>
              <a:rPr lang="en"/>
              <a:t>. The program does not need to validate inputs, and must then output the translated string.</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6"/>
          <p:cNvSpPr txBox="1"/>
          <p:nvPr>
            <p:ph type="title"/>
          </p:nvPr>
        </p:nvSpPr>
        <p:spPr>
          <a:xfrm>
            <a:off x="692425" y="1747200"/>
            <a:ext cx="2223300" cy="1649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ALGORITHM</a:t>
            </a:r>
            <a:endParaRPr/>
          </a:p>
          <a:p>
            <a:pPr indent="0" lvl="0" marL="0" rtl="0" algn="l">
              <a:spcBef>
                <a:spcPts val="0"/>
              </a:spcBef>
              <a:spcAft>
                <a:spcPts val="0"/>
              </a:spcAft>
              <a:buNone/>
            </a:pPr>
            <a:r>
              <a:rPr lang="en"/>
              <a:t>FLOW CHART</a:t>
            </a:r>
            <a:endParaRPr/>
          </a:p>
        </p:txBody>
      </p:sp>
      <p:pic>
        <p:nvPicPr>
          <p:cNvPr id="171" name="Google Shape;171;p26"/>
          <p:cNvPicPr preferRelativeResize="0"/>
          <p:nvPr/>
        </p:nvPicPr>
        <p:blipFill>
          <a:blip r:embed="rId3">
            <a:alphaModFix/>
          </a:blip>
          <a:stretch>
            <a:fillRect/>
          </a:stretch>
        </p:blipFill>
        <p:spPr>
          <a:xfrm>
            <a:off x="3487275" y="832775"/>
            <a:ext cx="4764525" cy="37877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7"/>
          <p:cNvSpPr txBox="1"/>
          <p:nvPr>
            <p:ph type="title"/>
          </p:nvPr>
        </p:nvSpPr>
        <p:spPr>
          <a:xfrm>
            <a:off x="729450" y="1363050"/>
            <a:ext cx="56943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SCOPE OF </a:t>
            </a:r>
            <a:r>
              <a:rPr lang="en"/>
              <a:t>FUTURE INNOVATIONS</a:t>
            </a:r>
            <a:endParaRPr/>
          </a:p>
        </p:txBody>
      </p:sp>
      <p:sp>
        <p:nvSpPr>
          <p:cNvPr id="177" name="Google Shape;177;p27"/>
          <p:cNvSpPr txBox="1"/>
          <p:nvPr>
            <p:ph idx="1" type="body"/>
          </p:nvPr>
        </p:nvSpPr>
        <p:spPr>
          <a:xfrm>
            <a:off x="685050" y="2041875"/>
            <a:ext cx="7688700" cy="2806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Nothing in this world is perfect. Everything can be improved in some or the other way, and so is our project. </a:t>
            </a:r>
            <a:endParaRPr/>
          </a:p>
          <a:p>
            <a:pPr indent="0" lvl="0" marL="0" rtl="0" algn="l">
              <a:spcBef>
                <a:spcPts val="1200"/>
              </a:spcBef>
              <a:spcAft>
                <a:spcPts val="0"/>
              </a:spcAft>
              <a:buNone/>
            </a:pPr>
            <a:r>
              <a:rPr lang="en"/>
              <a:t>Future Ideas for project :</a:t>
            </a:r>
            <a:endParaRPr/>
          </a:p>
          <a:p>
            <a:pPr indent="-311150" lvl="0" marL="457200" rtl="0" algn="l">
              <a:spcBef>
                <a:spcPts val="1200"/>
              </a:spcBef>
              <a:spcAft>
                <a:spcPts val="0"/>
              </a:spcAft>
              <a:buSzPts val="1300"/>
              <a:buChar char="-"/>
            </a:pPr>
            <a:r>
              <a:rPr lang="en"/>
              <a:t>The key will be taken from user hence making the method of encryption different for everyone, in this way no one except the user knows the key and only he can crack the encrypted message.</a:t>
            </a:r>
            <a:endParaRPr/>
          </a:p>
          <a:p>
            <a:pPr indent="-311150" lvl="0" marL="457200" rtl="0" algn="l">
              <a:spcBef>
                <a:spcPts val="0"/>
              </a:spcBef>
              <a:spcAft>
                <a:spcPts val="0"/>
              </a:spcAft>
              <a:buSzPts val="1300"/>
              <a:buChar char="-"/>
            </a:pPr>
            <a:r>
              <a:rPr lang="en"/>
              <a:t>The key can be generated randomly for every word and along with the encrypted message the key for the word will also be sent. </a:t>
            </a:r>
            <a:endParaRPr/>
          </a:p>
          <a:p>
            <a:pPr indent="-311150" lvl="0" marL="457200" rtl="0" algn="l">
              <a:spcBef>
                <a:spcPts val="0"/>
              </a:spcBef>
              <a:spcAft>
                <a:spcPts val="0"/>
              </a:spcAft>
              <a:buSzPts val="1300"/>
              <a:buChar char="-"/>
            </a:pPr>
            <a:r>
              <a:rPr lang="en"/>
              <a:t>For special characters, a dictionary will be formed for encryption of special characters.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8"/>
          <p:cNvSpPr txBox="1"/>
          <p:nvPr>
            <p:ph type="title"/>
          </p:nvPr>
        </p:nvSpPr>
        <p:spPr>
          <a:xfrm>
            <a:off x="727800" y="2156050"/>
            <a:ext cx="7688400" cy="1244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Table of Contents</a:t>
            </a:r>
            <a:endParaRPr/>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23850" lvl="0" marL="457200" rtl="0" algn="l">
              <a:lnSpc>
                <a:spcPct val="150000"/>
              </a:lnSpc>
              <a:spcBef>
                <a:spcPts val="0"/>
              </a:spcBef>
              <a:spcAft>
                <a:spcPts val="0"/>
              </a:spcAft>
              <a:buSzPts val="1500"/>
              <a:buAutoNum type="romanUcPeriod"/>
            </a:pPr>
            <a:r>
              <a:rPr lang="en" sz="1500"/>
              <a:t>Definition and Terminologies</a:t>
            </a:r>
            <a:endParaRPr sz="1500"/>
          </a:p>
          <a:p>
            <a:pPr indent="-323850" lvl="0" marL="457200" rtl="0" algn="l">
              <a:lnSpc>
                <a:spcPct val="150000"/>
              </a:lnSpc>
              <a:spcBef>
                <a:spcPts val="0"/>
              </a:spcBef>
              <a:spcAft>
                <a:spcPts val="0"/>
              </a:spcAft>
              <a:buSzPts val="1500"/>
              <a:buAutoNum type="romanUcPeriod"/>
            </a:pPr>
            <a:r>
              <a:rPr lang="en" sz="1500"/>
              <a:t>Types of Cryptography and Ciphers</a:t>
            </a:r>
            <a:endParaRPr sz="1500"/>
          </a:p>
          <a:p>
            <a:pPr indent="-323850" lvl="0" marL="457200" rtl="0" algn="l">
              <a:lnSpc>
                <a:spcPct val="150000"/>
              </a:lnSpc>
              <a:spcBef>
                <a:spcPts val="0"/>
              </a:spcBef>
              <a:spcAft>
                <a:spcPts val="0"/>
              </a:spcAft>
              <a:buSzPts val="1500"/>
              <a:buAutoNum type="romanUcPeriod"/>
            </a:pPr>
            <a:r>
              <a:rPr lang="en" sz="1500"/>
              <a:t>Caesar Cipher</a:t>
            </a:r>
            <a:endParaRPr sz="1500"/>
          </a:p>
          <a:p>
            <a:pPr indent="-323850" lvl="0" marL="457200" rtl="0" algn="l">
              <a:lnSpc>
                <a:spcPct val="150000"/>
              </a:lnSpc>
              <a:spcBef>
                <a:spcPts val="0"/>
              </a:spcBef>
              <a:spcAft>
                <a:spcPts val="0"/>
              </a:spcAft>
              <a:buSzPts val="1500"/>
              <a:buAutoNum type="romanUcPeriod"/>
            </a:pPr>
            <a:r>
              <a:rPr lang="en" sz="1500"/>
              <a:t>ROT13</a:t>
            </a:r>
            <a:endParaRPr sz="1500"/>
          </a:p>
          <a:p>
            <a:pPr indent="-323850" lvl="0" marL="457200" rtl="0" algn="l">
              <a:lnSpc>
                <a:spcPct val="150000"/>
              </a:lnSpc>
              <a:spcBef>
                <a:spcPts val="0"/>
              </a:spcBef>
              <a:spcAft>
                <a:spcPts val="0"/>
              </a:spcAft>
              <a:buSzPts val="1500"/>
              <a:buAutoNum type="romanUcPeriod"/>
            </a:pPr>
            <a:r>
              <a:rPr lang="en" sz="1500"/>
              <a:t>Assembly Code</a:t>
            </a:r>
            <a:endParaRPr sz="15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DEFINITION</a:t>
            </a:r>
            <a:endParaRPr/>
          </a:p>
        </p:txBody>
      </p:sp>
      <p:sp>
        <p:nvSpPr>
          <p:cNvPr id="99" name="Google Shape;99;p15"/>
          <p:cNvSpPr txBox="1"/>
          <p:nvPr>
            <p:ph idx="1" type="body"/>
          </p:nvPr>
        </p:nvSpPr>
        <p:spPr>
          <a:xfrm>
            <a:off x="729450" y="2078875"/>
            <a:ext cx="41139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t>It is an ancient art and science of writing in secret message.</a:t>
            </a:r>
            <a:endParaRPr sz="1500"/>
          </a:p>
          <a:p>
            <a:pPr indent="0" lvl="0" marL="0" rtl="0" algn="l">
              <a:spcBef>
                <a:spcPts val="1200"/>
              </a:spcBef>
              <a:spcAft>
                <a:spcPts val="0"/>
              </a:spcAft>
              <a:buNone/>
            </a:pPr>
            <a:r>
              <a:rPr lang="en" sz="1500"/>
              <a:t>Cryptography comes from Greek word “crypto “ means hiding and “Graphy” means writing.</a:t>
            </a:r>
            <a:endParaRPr sz="1500"/>
          </a:p>
          <a:p>
            <a:pPr indent="0" lvl="0" marL="0" rtl="0" algn="l">
              <a:spcBef>
                <a:spcPts val="1200"/>
              </a:spcBef>
              <a:spcAft>
                <a:spcPts val="1200"/>
              </a:spcAft>
              <a:buNone/>
            </a:pPr>
            <a:r>
              <a:rPr lang="en" sz="1500"/>
              <a:t>It is the art of achieving security by encoding messages to make them non readable.</a:t>
            </a:r>
            <a:endParaRPr sz="1500"/>
          </a:p>
        </p:txBody>
      </p:sp>
      <p:pic>
        <p:nvPicPr>
          <p:cNvPr id="100" name="Google Shape;100;p15"/>
          <p:cNvPicPr preferRelativeResize="0"/>
          <p:nvPr/>
        </p:nvPicPr>
        <p:blipFill>
          <a:blip r:embed="rId3">
            <a:alphaModFix/>
          </a:blip>
          <a:stretch>
            <a:fillRect/>
          </a:stretch>
        </p:blipFill>
        <p:spPr>
          <a:xfrm>
            <a:off x="5314625" y="1318650"/>
            <a:ext cx="3199973" cy="179947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TERMINOLOGIES</a:t>
            </a:r>
            <a:endParaRPr/>
          </a:p>
        </p:txBody>
      </p:sp>
      <p:sp>
        <p:nvSpPr>
          <p:cNvPr id="106" name="Google Shape;106;p16"/>
          <p:cNvSpPr txBox="1"/>
          <p:nvPr>
            <p:ph idx="1" type="body"/>
          </p:nvPr>
        </p:nvSpPr>
        <p:spPr>
          <a:xfrm>
            <a:off x="727650" y="1960950"/>
            <a:ext cx="7688700" cy="2689500"/>
          </a:xfrm>
          <a:prstGeom prst="rect">
            <a:avLst/>
          </a:prstGeom>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Char char="●"/>
            </a:pPr>
            <a:r>
              <a:rPr b="1" lang="en" sz="1600"/>
              <a:t>Encryption</a:t>
            </a:r>
            <a:r>
              <a:rPr lang="en" sz="1600"/>
              <a:t> - It is the process of transforming information so it is unintelligible to anyone but the intended recipient.  </a:t>
            </a:r>
            <a:endParaRPr sz="1600"/>
          </a:p>
          <a:p>
            <a:pPr indent="-330200" lvl="0" marL="457200" rtl="0" algn="l">
              <a:lnSpc>
                <a:spcPct val="150000"/>
              </a:lnSpc>
              <a:spcBef>
                <a:spcPts val="0"/>
              </a:spcBef>
              <a:spcAft>
                <a:spcPts val="0"/>
              </a:spcAft>
              <a:buSzPts val="1600"/>
              <a:buChar char="●"/>
            </a:pPr>
            <a:r>
              <a:rPr b="1" lang="en" sz="1600"/>
              <a:t>Decryption</a:t>
            </a:r>
            <a:r>
              <a:rPr lang="en" sz="1600"/>
              <a:t> - It is the process of transforming encrypted information so that it is intelligible again. </a:t>
            </a:r>
            <a:endParaRPr sz="1600"/>
          </a:p>
          <a:p>
            <a:pPr indent="-330200" lvl="0" marL="457200" rtl="0" algn="l">
              <a:lnSpc>
                <a:spcPct val="150000"/>
              </a:lnSpc>
              <a:spcBef>
                <a:spcPts val="0"/>
              </a:spcBef>
              <a:spcAft>
                <a:spcPts val="0"/>
              </a:spcAft>
              <a:buSzPts val="1600"/>
              <a:buChar char="●"/>
            </a:pPr>
            <a:r>
              <a:rPr b="1" lang="en" sz="1600"/>
              <a:t>Plaintext</a:t>
            </a:r>
            <a:r>
              <a:rPr lang="en" sz="1600"/>
              <a:t> - the message to be transmitted or stored.  </a:t>
            </a:r>
            <a:endParaRPr sz="1600"/>
          </a:p>
          <a:p>
            <a:pPr indent="-330200" lvl="0" marL="457200" rtl="0" algn="l">
              <a:lnSpc>
                <a:spcPct val="150000"/>
              </a:lnSpc>
              <a:spcBef>
                <a:spcPts val="0"/>
              </a:spcBef>
              <a:spcAft>
                <a:spcPts val="0"/>
              </a:spcAft>
              <a:buSzPts val="1600"/>
              <a:buChar char="●"/>
            </a:pPr>
            <a:r>
              <a:rPr b="1" lang="en" sz="1600"/>
              <a:t>Cipher text</a:t>
            </a:r>
            <a:r>
              <a:rPr lang="en" sz="1600"/>
              <a:t> - the disguised message or encrypted message.  </a:t>
            </a:r>
            <a:endParaRPr sz="1600"/>
          </a:p>
          <a:p>
            <a:pPr indent="-330200" lvl="0" marL="457200" rtl="0" algn="l">
              <a:lnSpc>
                <a:spcPct val="150000"/>
              </a:lnSpc>
              <a:spcBef>
                <a:spcPts val="0"/>
              </a:spcBef>
              <a:spcAft>
                <a:spcPts val="0"/>
              </a:spcAft>
              <a:buSzPts val="1600"/>
              <a:buChar char="●"/>
            </a:pPr>
            <a:r>
              <a:rPr b="1" lang="en" sz="1600"/>
              <a:t>Cipher </a:t>
            </a:r>
            <a:r>
              <a:rPr lang="en" sz="1600"/>
              <a:t>- Algorithm used for encryption and decryption.</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7"/>
          <p:cNvSpPr txBox="1"/>
          <p:nvPr>
            <p:ph type="title"/>
          </p:nvPr>
        </p:nvSpPr>
        <p:spPr>
          <a:xfrm>
            <a:off x="1918100" y="997150"/>
            <a:ext cx="41895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TYPES OF CRYPTOGRAPHY</a:t>
            </a:r>
            <a:endParaRPr/>
          </a:p>
        </p:txBody>
      </p:sp>
      <p:pic>
        <p:nvPicPr>
          <p:cNvPr id="112" name="Google Shape;112;p17"/>
          <p:cNvPicPr preferRelativeResize="0"/>
          <p:nvPr/>
        </p:nvPicPr>
        <p:blipFill>
          <a:blip r:embed="rId3">
            <a:alphaModFix/>
          </a:blip>
          <a:stretch>
            <a:fillRect/>
          </a:stretch>
        </p:blipFill>
        <p:spPr>
          <a:xfrm>
            <a:off x="395450" y="1950900"/>
            <a:ext cx="4090825" cy="2291980"/>
          </a:xfrm>
          <a:prstGeom prst="rect">
            <a:avLst/>
          </a:prstGeom>
          <a:noFill/>
          <a:ln>
            <a:noFill/>
          </a:ln>
        </p:spPr>
      </p:pic>
      <p:pic>
        <p:nvPicPr>
          <p:cNvPr id="113" name="Google Shape;113;p17"/>
          <p:cNvPicPr preferRelativeResize="0"/>
          <p:nvPr/>
        </p:nvPicPr>
        <p:blipFill>
          <a:blip r:embed="rId4">
            <a:alphaModFix/>
          </a:blip>
          <a:stretch>
            <a:fillRect/>
          </a:stretch>
        </p:blipFill>
        <p:spPr>
          <a:xfrm>
            <a:off x="4732546" y="1950900"/>
            <a:ext cx="4090829" cy="2291975"/>
          </a:xfrm>
          <a:prstGeom prst="rect">
            <a:avLst/>
          </a:prstGeom>
          <a:noFill/>
          <a:ln>
            <a:noFill/>
          </a:ln>
        </p:spPr>
      </p:pic>
      <p:cxnSp>
        <p:nvCxnSpPr>
          <p:cNvPr id="114" name="Google Shape;114;p17"/>
          <p:cNvCxnSpPr/>
          <p:nvPr/>
        </p:nvCxnSpPr>
        <p:spPr>
          <a:xfrm>
            <a:off x="4618425" y="1768075"/>
            <a:ext cx="32100" cy="2882700"/>
          </a:xfrm>
          <a:prstGeom prst="straightConnector1">
            <a:avLst/>
          </a:prstGeom>
          <a:noFill/>
          <a:ln cap="flat" cmpd="sng" w="9525">
            <a:solidFill>
              <a:srgbClr val="666666"/>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id="119" name="Google Shape;119;p18"/>
          <p:cNvPicPr preferRelativeResize="0"/>
          <p:nvPr/>
        </p:nvPicPr>
        <p:blipFill rotWithShape="1">
          <a:blip r:embed="rId3">
            <a:alphaModFix/>
          </a:blip>
          <a:srcRect b="5320" l="0" r="0" t="2784"/>
          <a:stretch/>
        </p:blipFill>
        <p:spPr>
          <a:xfrm>
            <a:off x="1700200" y="380425"/>
            <a:ext cx="5657850" cy="4254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Caesar’s Cipher (Substitution Cipher)</a:t>
            </a:r>
            <a:endParaRPr/>
          </a:p>
        </p:txBody>
      </p:sp>
      <p:sp>
        <p:nvSpPr>
          <p:cNvPr id="125" name="Google Shape;125;p19"/>
          <p:cNvSpPr txBox="1"/>
          <p:nvPr>
            <p:ph idx="1" type="body"/>
          </p:nvPr>
        </p:nvSpPr>
        <p:spPr>
          <a:xfrm>
            <a:off x="729450" y="2078875"/>
            <a:ext cx="4521300" cy="245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method is named after Julius Caesar, who used it to communicate with his generals.  </a:t>
            </a:r>
            <a:endParaRPr/>
          </a:p>
          <a:p>
            <a:pPr indent="0" lvl="0" marL="0" rtl="0" algn="l">
              <a:spcBef>
                <a:spcPts val="1200"/>
              </a:spcBef>
              <a:spcAft>
                <a:spcPts val="0"/>
              </a:spcAft>
              <a:buNone/>
            </a:pPr>
            <a:r>
              <a:rPr lang="en"/>
              <a:t>It is also known as the shift cipher, Caesar’s code or Caesar shift.  </a:t>
            </a:r>
            <a:endParaRPr/>
          </a:p>
          <a:p>
            <a:pPr indent="0" lvl="0" marL="0" rtl="0" algn="l">
              <a:spcBef>
                <a:spcPts val="1200"/>
              </a:spcBef>
              <a:spcAft>
                <a:spcPts val="0"/>
              </a:spcAft>
              <a:buNone/>
            </a:pPr>
            <a:r>
              <a:rPr lang="en"/>
              <a:t>It is one of the simplest and most widely known encryption techniques.  </a:t>
            </a:r>
            <a:endParaRPr/>
          </a:p>
          <a:p>
            <a:pPr indent="0" lvl="0" marL="0" rtl="0" algn="l">
              <a:spcBef>
                <a:spcPts val="1200"/>
              </a:spcBef>
              <a:spcAft>
                <a:spcPts val="1200"/>
              </a:spcAft>
              <a:buNone/>
            </a:pPr>
            <a:r>
              <a:rPr lang="en"/>
              <a:t>Letter in the plaintext is replaced by a letter some fixed number of positions down the alphabet. </a:t>
            </a:r>
            <a:endParaRPr/>
          </a:p>
        </p:txBody>
      </p:sp>
      <p:pic>
        <p:nvPicPr>
          <p:cNvPr id="126" name="Google Shape;126;p19"/>
          <p:cNvPicPr preferRelativeResize="0"/>
          <p:nvPr/>
        </p:nvPicPr>
        <p:blipFill>
          <a:blip r:embed="rId3">
            <a:alphaModFix/>
          </a:blip>
          <a:stretch>
            <a:fillRect/>
          </a:stretch>
        </p:blipFill>
        <p:spPr>
          <a:xfrm>
            <a:off x="6035425" y="2078875"/>
            <a:ext cx="2143125" cy="2143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0"/>
          <p:cNvSpPr txBox="1"/>
          <p:nvPr>
            <p:ph type="title"/>
          </p:nvPr>
        </p:nvSpPr>
        <p:spPr>
          <a:xfrm>
            <a:off x="729450" y="1522250"/>
            <a:ext cx="2496000" cy="137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ENCRYPTION OF CAESAR’S TEXT</a:t>
            </a:r>
            <a:endParaRPr/>
          </a:p>
        </p:txBody>
      </p:sp>
      <p:sp>
        <p:nvSpPr>
          <p:cNvPr id="132" name="Google Shape;132;p20"/>
          <p:cNvSpPr txBox="1"/>
          <p:nvPr>
            <p:ph idx="1" type="body"/>
          </p:nvPr>
        </p:nvSpPr>
        <p:spPr>
          <a:xfrm>
            <a:off x="727650" y="3193250"/>
            <a:ext cx="7688700" cy="1618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Encryption of a letter x by a shift n can be described mathematically as,  </a:t>
            </a:r>
            <a:endParaRPr/>
          </a:p>
          <a:p>
            <a:pPr indent="0" lvl="0" marL="0" rtl="0" algn="l">
              <a:spcBef>
                <a:spcPts val="1200"/>
              </a:spcBef>
              <a:spcAft>
                <a:spcPts val="0"/>
              </a:spcAft>
              <a:buNone/>
            </a:pPr>
            <a:r>
              <a:rPr lang="en"/>
              <a:t>E</a:t>
            </a:r>
            <a:r>
              <a:rPr baseline="-25000" lang="en"/>
              <a:t>n</a:t>
            </a:r>
            <a:r>
              <a:rPr lang="en"/>
              <a:t>(x) = (x+n) mod 26  </a:t>
            </a:r>
            <a:endParaRPr/>
          </a:p>
          <a:p>
            <a:pPr indent="0" lvl="0" marL="0" rtl="0" algn="l">
              <a:spcBef>
                <a:spcPts val="1200"/>
              </a:spcBef>
              <a:spcAft>
                <a:spcPts val="0"/>
              </a:spcAft>
              <a:buNone/>
            </a:pPr>
            <a:r>
              <a:rPr lang="en"/>
              <a:t>Example:  Encryption of a letter A by a shift 2 is, </a:t>
            </a:r>
            <a:r>
              <a:rPr lang="en"/>
              <a:t>E</a:t>
            </a:r>
            <a:r>
              <a:rPr baseline="-25000" lang="en"/>
              <a:t>n</a:t>
            </a:r>
            <a:r>
              <a:rPr lang="en"/>
              <a:t>(x) = (A+2) mod 26 = (0+2) mod 26 = 2</a:t>
            </a:r>
            <a:endParaRPr/>
          </a:p>
          <a:p>
            <a:pPr indent="0" lvl="0" marL="0" rtl="0" algn="l">
              <a:spcBef>
                <a:spcPts val="1200"/>
              </a:spcBef>
              <a:spcAft>
                <a:spcPts val="1200"/>
              </a:spcAft>
              <a:buNone/>
            </a:pPr>
            <a:r>
              <a:rPr lang="en"/>
              <a:t>Encrypted letter for A is C </a:t>
            </a:r>
            <a:endParaRPr/>
          </a:p>
        </p:txBody>
      </p:sp>
      <p:pic>
        <p:nvPicPr>
          <p:cNvPr id="133" name="Google Shape;133;p20"/>
          <p:cNvPicPr preferRelativeResize="0"/>
          <p:nvPr/>
        </p:nvPicPr>
        <p:blipFill>
          <a:blip r:embed="rId3">
            <a:alphaModFix/>
          </a:blip>
          <a:stretch>
            <a:fillRect/>
          </a:stretch>
        </p:blipFill>
        <p:spPr>
          <a:xfrm>
            <a:off x="3971975" y="746525"/>
            <a:ext cx="4444376" cy="224687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FOR KEY = 3</a:t>
            </a:r>
            <a:endParaRPr/>
          </a:p>
        </p:txBody>
      </p:sp>
      <p:sp>
        <p:nvSpPr>
          <p:cNvPr id="139" name="Google Shape;139;p21"/>
          <p:cNvSpPr txBox="1"/>
          <p:nvPr>
            <p:ph idx="1" type="body"/>
          </p:nvPr>
        </p:nvSpPr>
        <p:spPr>
          <a:xfrm>
            <a:off x="870350" y="3943325"/>
            <a:ext cx="3031800" cy="7932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a:t>Plain text is =“WELCOME”  </a:t>
            </a:r>
            <a:endParaRPr/>
          </a:p>
          <a:p>
            <a:pPr indent="0" lvl="0" marL="0" rtl="0" algn="l">
              <a:lnSpc>
                <a:spcPct val="100000"/>
              </a:lnSpc>
              <a:spcBef>
                <a:spcPts val="1200"/>
              </a:spcBef>
              <a:spcAft>
                <a:spcPts val="1200"/>
              </a:spcAft>
              <a:buNone/>
            </a:pPr>
            <a:r>
              <a:rPr lang="en"/>
              <a:t>Cipher text is =“ZHOFRPH” </a:t>
            </a:r>
            <a:endParaRPr/>
          </a:p>
        </p:txBody>
      </p:sp>
      <p:pic>
        <p:nvPicPr>
          <p:cNvPr id="140" name="Google Shape;140;p21"/>
          <p:cNvPicPr preferRelativeResize="0"/>
          <p:nvPr/>
        </p:nvPicPr>
        <p:blipFill>
          <a:blip r:embed="rId3">
            <a:alphaModFix/>
          </a:blip>
          <a:stretch>
            <a:fillRect/>
          </a:stretch>
        </p:blipFill>
        <p:spPr>
          <a:xfrm>
            <a:off x="870350" y="2006250"/>
            <a:ext cx="7098953" cy="16882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